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0" r:id="rId2"/>
    <p:sldMasterId id="2147483704" r:id="rId3"/>
  </p:sldMasterIdLst>
  <p:notesMasterIdLst>
    <p:notesMasterId r:id="rId39"/>
  </p:notesMasterIdLst>
  <p:handoutMasterIdLst>
    <p:handoutMasterId r:id="rId40"/>
  </p:handoutMasterIdLst>
  <p:sldIdLst>
    <p:sldId id="261" r:id="rId4"/>
    <p:sldId id="332" r:id="rId5"/>
    <p:sldId id="340" r:id="rId6"/>
    <p:sldId id="341" r:id="rId7"/>
    <p:sldId id="333" r:id="rId8"/>
    <p:sldId id="334" r:id="rId9"/>
    <p:sldId id="342" r:id="rId10"/>
    <p:sldId id="335" r:id="rId11"/>
    <p:sldId id="336" r:id="rId12"/>
    <p:sldId id="343" r:id="rId13"/>
    <p:sldId id="344" r:id="rId14"/>
    <p:sldId id="345" r:id="rId15"/>
    <p:sldId id="346" r:id="rId16"/>
    <p:sldId id="347" r:id="rId17"/>
    <p:sldId id="349" r:id="rId18"/>
    <p:sldId id="353" r:id="rId19"/>
    <p:sldId id="348" r:id="rId20"/>
    <p:sldId id="350" r:id="rId21"/>
    <p:sldId id="351" r:id="rId22"/>
    <p:sldId id="354" r:id="rId23"/>
    <p:sldId id="355" r:id="rId24"/>
    <p:sldId id="356" r:id="rId25"/>
    <p:sldId id="357" r:id="rId26"/>
    <p:sldId id="358" r:id="rId27"/>
    <p:sldId id="352" r:id="rId28"/>
    <p:sldId id="359" r:id="rId29"/>
    <p:sldId id="360" r:id="rId30"/>
    <p:sldId id="361" r:id="rId31"/>
    <p:sldId id="311" r:id="rId32"/>
    <p:sldId id="312" r:id="rId33"/>
    <p:sldId id="313" r:id="rId34"/>
    <p:sldId id="314" r:id="rId35"/>
    <p:sldId id="315" r:id="rId36"/>
    <p:sldId id="316" r:id="rId37"/>
    <p:sldId id="288" r:id="rId38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  <a:srgbClr val="FFFF99"/>
    <a:srgbClr val="FFCC00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736452-6F31-47DE-AF9C-9701C7A2D5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80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1885DCE-3AD4-4964-85D5-73C7EBEB7E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E2AF4-FFFE-49F5-A159-680627509B54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9.xml"/><Relationship Id="rId7" Type="http://schemas.openxmlformats.org/officeDocument/2006/relationships/image" Target="../media/image3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2.xml"/><Relationship Id="rId7" Type="http://schemas.openxmlformats.org/officeDocument/2006/relationships/image" Target="../media/image3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pertina_ppt_en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9525"/>
            <a:ext cx="8997950" cy="68389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1625"/>
            <a:ext cx="7772400" cy="765175"/>
          </a:xfrm>
          <a:ln w="9525"/>
        </p:spPr>
        <p:txBody>
          <a:bodyPr lIns="91440" tIns="45720" anchor="ctr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it-IT"/>
              <a:t>Titolo copertina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6400800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it-IT"/>
              <a:t>Sottotitolo copertina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B8D6-BBB1-4819-9170-8E9672336D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8450" y="-26988"/>
            <a:ext cx="2076450" cy="519112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19100" y="-26988"/>
            <a:ext cx="6076950" cy="519112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014B-0ADC-4821-A3E3-4D5916FCD4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-26988"/>
            <a:ext cx="8305800" cy="792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71550" y="1125538"/>
            <a:ext cx="3692525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16475" y="1125538"/>
            <a:ext cx="3692525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E2E3-F9E0-417D-BFB2-188160BDCE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-26988"/>
            <a:ext cx="8305800" cy="792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71550" y="11255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16475" y="11255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971550" y="3221038"/>
            <a:ext cx="7537450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A7DF-63D0-4953-8244-EC49E2DA6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-26988"/>
            <a:ext cx="8305800" cy="792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71550" y="1125538"/>
            <a:ext cx="3692525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16475" y="11255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16475" y="32210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18818-48C4-4C23-8ED9-F0AB62260F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19100" y="-26988"/>
            <a:ext cx="8305800" cy="792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71550" y="11255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16475" y="11255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971550" y="32210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16475" y="3221038"/>
            <a:ext cx="3692525" cy="1943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4F0E-527C-4785-8EB9-50E1C74138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9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89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0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1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FF0E-BC33-4F63-A398-E4DF11E794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75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1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9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60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94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3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B1A-1F81-4ACC-8223-F644A81B41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06/07/2016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CECE-18FD-42D7-8F51-7381C7C0D36D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36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 descr="cop_graficaA4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856" r="652" b="1158"/>
          <a:stretch>
            <a:fillRect/>
          </a:stretch>
        </p:blipFill>
        <p:spPr bwMode="auto">
          <a:xfrm>
            <a:off x="106363" y="58739"/>
            <a:ext cx="8913812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684213" y="6021390"/>
            <a:ext cx="1079500" cy="21929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  <a:defRPr/>
            </a:pPr>
            <a:r>
              <a:rPr lang="en-US" sz="825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eni.com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7714"/>
            <a:ext cx="7772400" cy="1470025"/>
          </a:xfrm>
          <a:ln w="9525"/>
        </p:spPr>
        <p:txBody>
          <a:bodyPr lIns="91440" tIns="45720" anchor="ctr"/>
          <a:lstStyle>
            <a:lvl1pPr>
              <a:defRPr sz="225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2" y="5130801"/>
            <a:ext cx="7713663" cy="646113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174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5" descr="altromarchi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4414"/>
            <a:ext cx="82994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2750" y="765175"/>
            <a:ext cx="830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7942265" y="6435726"/>
            <a:ext cx="636587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SzPct val="100000"/>
              <a:defRPr/>
            </a:pPr>
            <a:fld id="{535863A5-BA46-460B-9993-F123E3E4E788}" type="slidenum">
              <a:rPr lang="en-US" altLang="it-IT" sz="9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>
                <a:buSzPct val="100000"/>
                <a:defRPr/>
              </a:pPr>
              <a:t>‹N›</a:t>
            </a:fld>
            <a:endParaRPr lang="en-US" altLang="it-IT" sz="900" baseline="30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7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6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5" descr="altromarchi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4414"/>
            <a:ext cx="82994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2750" y="765175"/>
            <a:ext cx="830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942265" y="6435726"/>
            <a:ext cx="636587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SzPct val="100000"/>
              <a:defRPr/>
            </a:pPr>
            <a:fld id="{C8BFE860-8E2B-4D4E-BE9D-D18DDD9AB7B9}" type="slidenum">
              <a:rPr lang="en-US" altLang="it-IT" sz="9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>
                <a:buSzPct val="100000"/>
                <a:defRPr/>
              </a:pPr>
              <a:t>‹N›</a:t>
            </a:fld>
            <a:endParaRPr lang="en-US" altLang="it-IT" sz="900" baseline="30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2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B94F-B139-4973-BE60-E5C1DA954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389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588" y="0"/>
            <a:ext cx="7886700" cy="64801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0610" y="6086475"/>
            <a:ext cx="10800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6792E2B4-5439-4C6B-A0C4-87B8932BB14C}" type="slidenum">
              <a:rPr lang="it-IT">
                <a:solidFill>
                  <a:prstClr val="black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‹N›</a:t>
            </a:fld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857958"/>
            <a:ext cx="8646971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4001" y="331098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24599" y="5620954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5647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71550" y="1125538"/>
            <a:ext cx="3692525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16475" y="1125538"/>
            <a:ext cx="3692525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C7D21-4344-4F9E-8C9D-458E65F0D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DCA9-8ED0-41E1-9953-1E8932579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E736-5AF9-4B0A-8509-FC413C377C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9278-BAF7-4C9F-A23A-33711FE0E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C996-E6AF-4BCA-872C-D0328C13B0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078F-559E-423E-8DE4-522A2250E8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emf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1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3175" y="6381750"/>
            <a:ext cx="1557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latin typeface="+mn-lt"/>
              </a:defRPr>
            </a:lvl1pPr>
          </a:lstStyle>
          <a:p>
            <a:pPr>
              <a:defRPr/>
            </a:pPr>
            <a:fld id="{6E87AB4F-399B-42EB-A1AA-14043FEB0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147" name="Rectangle 7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19100" y="-26988"/>
            <a:ext cx="83058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12750" y="765175"/>
            <a:ext cx="830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125538"/>
            <a:ext cx="7537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Terzo livello</a:t>
            </a:r>
          </a:p>
          <a:p>
            <a:pPr lvl="2"/>
            <a:r>
              <a:rPr lang="it-IT" smtClean="0"/>
              <a:t>Quarto livello</a:t>
            </a:r>
          </a:p>
        </p:txBody>
      </p:sp>
      <p:pic>
        <p:nvPicPr>
          <p:cNvPr id="6150" name="Picture 22" descr="r&amp;mal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9100" y="6018213"/>
            <a:ext cx="8305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Font typeface="Wingdings" pitchFamily="2" charset="2"/>
        <a:buChar char="§"/>
        <a:defRPr>
          <a:solidFill>
            <a:srgbClr val="757575"/>
          </a:solidFill>
          <a:latin typeface="+mn-lt"/>
          <a:ea typeface="+mn-ea"/>
          <a:cs typeface="+mn-cs"/>
        </a:defRPr>
      </a:lvl1pPr>
      <a:lvl2pPr marL="530225" indent="-168275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89852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E3B1A-1F81-4ACC-8223-F644A81B41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06/07/2016</a:t>
            </a:fld>
            <a:endParaRPr lang="it-IT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CCECE-18FD-42D7-8F51-7381C7C0D36D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62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6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15" descr="altromarchio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4414"/>
            <a:ext cx="82994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457200" y="-26988"/>
            <a:ext cx="8305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803277" y="1092200"/>
            <a:ext cx="75358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05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2750" y="765175"/>
            <a:ext cx="830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7942265" y="6435726"/>
            <a:ext cx="636587" cy="1846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SzPct val="100000"/>
              <a:defRPr/>
            </a:pPr>
            <a:fld id="{AA81E417-E7D7-45B4-8950-0554500B9FB2}" type="slidenum">
              <a:rPr lang="en-US" altLang="it-IT" sz="9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>
                <a:buSzPct val="100000"/>
                <a:defRPr/>
              </a:pPr>
              <a:t>‹N›</a:t>
            </a:fld>
            <a:endParaRPr lang="en-US" altLang="it-IT" sz="900" baseline="30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36922" indent="-136922" algn="l" defTabSz="511969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Font typeface="Wingdings" panose="05000000000000000000" pitchFamily="2" charset="2"/>
        <a:buChar char="§"/>
        <a:defRPr sz="1200">
          <a:solidFill>
            <a:srgbClr val="757575"/>
          </a:solidFill>
          <a:latin typeface="+mn-lt"/>
          <a:ea typeface="+mn-ea"/>
          <a:cs typeface="+mn-cs"/>
        </a:defRPr>
      </a:lvl1pPr>
      <a:lvl2pPr marL="279797" indent="-141685" algn="l" defTabSz="511969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Wingdings" panose="05000000000000000000" pitchFamily="2" charset="2"/>
        <a:buChar char="§"/>
        <a:defRPr sz="1050">
          <a:solidFill>
            <a:schemeClr val="tx1"/>
          </a:solidFill>
          <a:latin typeface="+mn-lt"/>
          <a:cs typeface="+mn-cs"/>
        </a:defRPr>
      </a:lvl2pPr>
      <a:lvl3pPr marL="406004" indent="-125016" algn="l" defTabSz="51196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3pPr>
      <a:lvl4pPr marL="1200150" indent="-171450" algn="l" defTabSz="51196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4pPr>
      <a:lvl5pPr marL="1543050" indent="-171450" algn="l" defTabSz="51196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5pPr>
      <a:lvl6pPr marL="1885950" indent="-171450" algn="l" defTabSz="511969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6pPr>
      <a:lvl7pPr marL="2228850" indent="-171450" algn="l" defTabSz="511969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7pPr>
      <a:lvl8pPr marL="2571750" indent="-171450" algn="l" defTabSz="511969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8pPr>
      <a:lvl9pPr marL="2914650" indent="-171450" algn="l" defTabSz="511969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ln w="12700"/>
        </p:spPr>
        <p:txBody>
          <a:bodyPr/>
          <a:lstStyle/>
          <a:p>
            <a:pPr eaLnBrk="1" hangingPunct="1"/>
            <a:r>
              <a:rPr lang="it-IT" sz="2800" dirty="0" smtClean="0"/>
              <a:t>I 10 anni che hanno cambiato tutto</a:t>
            </a:r>
            <a:endParaRPr lang="it-IT" sz="2800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z="1800" dirty="0" smtClean="0">
                <a:latin typeface="+mj-lt"/>
              </a:rPr>
              <a:t>Marco Bardazzi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6.businessinsider.com/image/4f4e8790eab8ea6038000062-960/newspaper-ad-spe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943599" cy="33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iemanlab.org/images/NewspaperAdReven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75208"/>
            <a:ext cx="5508521" cy="28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0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11211"/>
            <a:ext cx="4608117" cy="43681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492896"/>
            <a:ext cx="4164199" cy="39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7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pazi &amp; Fatturati Adv Quotidiani 2009_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71" y="2002633"/>
            <a:ext cx="3844138" cy="28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rimaonline.it/wp-content/uploads/2015/04/Schermata-2015-04-01-a-12.25.3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86"/>
            <a:ext cx="4717883" cy="67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12160" y="98072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Italia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624"/>
            <a:ext cx="7704856" cy="67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2636912"/>
            <a:ext cx="1947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it-IT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0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digitalnewsreport.org.s3.amazonaws.com/wp-content/uploads/2016/01/Distributed-cont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8192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91" y="3789040"/>
            <a:ext cx="640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1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463082" cy="41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B vs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906185" cy="40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9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ris att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39727" cy="60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9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2636912"/>
            <a:ext cx="6939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 2016…e oltre</a:t>
            </a:r>
            <a:endParaRPr lang="it-IT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1988840"/>
            <a:ext cx="7537450" cy="8634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2006-2007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anni della </a:t>
            </a:r>
            <a:r>
              <a:rPr lang="it-IT" sz="5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disruption</a:t>
            </a:r>
            <a:endParaRPr lang="it-IT" sz="5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46" y="1088920"/>
            <a:ext cx="8320718" cy="41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61334" cy="4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2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66712"/>
            <a:ext cx="73723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6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0" y="1052736"/>
            <a:ext cx="8463658" cy="47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4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0" y="1412776"/>
            <a:ext cx="9128059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.digitalnewsreport.org.s3.amazonaws.com/wp-content/uploads/2016/01/Addi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76766" cy="57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78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.digitalnewsreport.org.s3.amazonaws.com/wp-content/uploads/2016/01/Screenshot-2016-01-08-16.38.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39075" cy="32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8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.digitalnewsreport.org.s3.amazonaws.com/wp-content/uploads/2016/01/Screenshot-2016-01-08-16.56.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29204" cy="50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6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.digitalnewsreport.org.s3.amazonaws.com/wp-content/uploads/2016/01/Messaging-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3" y="1124744"/>
            <a:ext cx="863641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89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" y="26622"/>
            <a:ext cx="9108504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e/ef/MarkZucker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682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ydQg6VbnLHT3-9CYJV5qHi8LKJohXyJaJDqLZg9GkV1g4fItBeNHRMaMU2jh_DJW6MnibDtuTRXr5XtPlg9GQditEeWJnn7kRJwOW4v-NGCg3VUhLWSAbl5q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50694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35896" y="1886925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settembre 2006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24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08504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3" y="0"/>
            <a:ext cx="9168003" cy="68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8FF0E-BC33-4F63-A398-E4DF11E7940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23556" name="Picture 4" descr="http://www.easyrecognition.com/wsimages/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6410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95536" y="3084984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Font typeface="Wingdings" pitchFamily="2" charset="2"/>
              <a:buChar char="§"/>
              <a:defRPr>
                <a:solidFill>
                  <a:srgbClr val="757575"/>
                </a:solidFill>
                <a:latin typeface="+mn-lt"/>
                <a:ea typeface="+mn-ea"/>
                <a:cs typeface="+mn-cs"/>
              </a:defRPr>
            </a:lvl1pPr>
            <a:lvl2pPr marL="53022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it-IT" b="1" kern="0" dirty="0" smtClean="0"/>
              <a:t>Marco Bardazzi</a:t>
            </a:r>
          </a:p>
          <a:p>
            <a:pPr marL="0" indent="0" eaLnBrk="1" hangingPunct="1">
              <a:buNone/>
            </a:pPr>
            <a:r>
              <a:rPr lang="it-IT" kern="0" dirty="0" smtClean="0"/>
              <a:t>Direttore Comunicazione Esterna</a:t>
            </a:r>
          </a:p>
          <a:p>
            <a:pPr marL="0" indent="0" eaLnBrk="1" hangingPunct="1">
              <a:buNone/>
            </a:pPr>
            <a:endParaRPr lang="it-IT" kern="0" dirty="0"/>
          </a:p>
          <a:p>
            <a:pPr marL="0" indent="0" eaLnBrk="1" hangingPunct="1">
              <a:buNone/>
            </a:pPr>
            <a:r>
              <a:rPr lang="it-IT" kern="0" dirty="0" smtClean="0"/>
              <a:t>marco.bardazzi@eni.com</a:t>
            </a:r>
          </a:p>
          <a:p>
            <a:pPr marL="0" indent="0" eaLnBrk="1" hangingPunct="1">
              <a:buNone/>
            </a:pPr>
            <a:endParaRPr lang="it-IT" kern="0" dirty="0"/>
          </a:p>
          <a:p>
            <a:pPr marL="0" indent="0" eaLnBrk="1" hangingPunct="1">
              <a:buNone/>
            </a:pPr>
            <a:r>
              <a:rPr lang="it-IT" kern="0" dirty="0" smtClean="0"/>
              <a:t>        @</a:t>
            </a:r>
            <a:r>
              <a:rPr lang="it-IT" kern="0" dirty="0" err="1" smtClean="0"/>
              <a:t>marcobardazzi</a:t>
            </a:r>
            <a:endParaRPr lang="it-IT" kern="0" dirty="0" smtClean="0"/>
          </a:p>
        </p:txBody>
      </p:sp>
      <p:pic>
        <p:nvPicPr>
          <p:cNvPr id="8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585693" cy="4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ooglenewssubmit.com/wp-content/uploads/2014/05/Google-news-updated-with-new-fea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5262066" cy="25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icoastworldwide.com/wp-content/uploads/2014/02/huffington-post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9433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67111" y="47667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Gli aggregatori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6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spect="1" noChangeArrowheads="1"/>
          </p:cNvSpPr>
          <p:nvPr/>
        </p:nvSpPr>
        <p:spPr>
          <a:xfrm>
            <a:off x="323528" y="476672"/>
            <a:ext cx="8305800" cy="792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 Smartphone?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4" descr="foto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0" y="1196752"/>
            <a:ext cx="7130572" cy="483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1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jobs-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/>
          <a:stretch>
            <a:fillRect/>
          </a:stretch>
        </p:blipFill>
        <p:spPr bwMode="auto">
          <a:xfrm>
            <a:off x="2437821" y="2321496"/>
            <a:ext cx="670617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mac-history.net/wp-content/uploads/2009/01/10_mac25_iphone_3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24336" cy="48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 txBox="1">
            <a:spLocks noChangeAspect="1" noChangeArrowheads="1"/>
          </p:cNvSpPr>
          <p:nvPr/>
        </p:nvSpPr>
        <p:spPr>
          <a:xfrm>
            <a:off x="395536" y="476672"/>
            <a:ext cx="8305800" cy="792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2007: Smartphone!</a:t>
            </a: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silverdoctors.com/wp-content/uploads/2016/02/cr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bc.net.au/news/image/240378-3x2-940x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93131"/>
            <a:ext cx="4416425" cy="29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blogs-images.forbes.com/joshuabrown/files/2012/09/Lehman-Brothers-0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21460" cy="24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9524" y="2924944"/>
            <a:ext cx="402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2008: La grande crisi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2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0" y="1340768"/>
            <a:ext cx="8208912" cy="4850721"/>
          </a:xfrm>
          <a:prstGeom prst="rect">
            <a:avLst/>
          </a:prstGeom>
        </p:spPr>
      </p:pic>
      <p:sp>
        <p:nvSpPr>
          <p:cNvPr id="3" name="Rectangle 10"/>
          <p:cNvSpPr txBox="1">
            <a:spLocks noChangeAspect="1" noChangeArrowheads="1"/>
          </p:cNvSpPr>
          <p:nvPr/>
        </p:nvSpPr>
        <p:spPr>
          <a:xfrm>
            <a:off x="395536" y="476672"/>
            <a:ext cx="8305800" cy="792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mondo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</a:t>
            </a:r>
          </a:p>
        </p:txBody>
      </p:sp>
    </p:spTree>
    <p:extLst>
      <p:ext uri="{BB962C8B-B14F-4D97-AF65-F5344CB8AC3E}">
        <p14:creationId xmlns:p14="http://schemas.microsoft.com/office/powerpoint/2010/main" val="2003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6988"/>
            <a:ext cx="10346930" cy="6884988"/>
          </a:xfr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372264" y="235744"/>
            <a:ext cx="403142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it-IT" sz="2400" u="sng" kern="0" dirty="0">
              <a:solidFill>
                <a:schemeClr val="bg1"/>
              </a:solidFill>
              <a:latin typeface="EniExpBold" panose="02000503030000020004" pitchFamily="50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188282"/>
            <a:ext cx="22445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</a:t>
            </a:r>
            <a:endParaRPr lang="it-IT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2512668"/>
            <a:ext cx="2247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</a:t>
            </a:r>
            <a:endParaRPr lang="it-IT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4653136"/>
            <a:ext cx="26677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</a:t>
            </a:r>
            <a:endParaRPr lang="it-IT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kKdOzSfEODAnQuVTYz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8TThwd_0yZrGDAssZi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kKdOzSfEODAnQuVTYz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8TThwd_0yZrGDAssZi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PyCPeAQ0GUjzJLdQtm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D7dgcTSEaMbRyZvJjO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kKdOzSfEODAnQuVTYz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WjfYxSV0K9eR_5Ig10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8TThwd_0yZrGDAssZiDQ"/>
</p:tagLst>
</file>

<file path=ppt/theme/theme1.xml><?xml version="1.0" encoding="utf-8"?>
<a:theme xmlns:a="http://schemas.openxmlformats.org/drawingml/2006/main" name="Template Refining &amp; Marketing">
  <a:themeElements>
    <a:clrScheme name="Template Refining &amp; Market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Refining &amp; Market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Refining &amp; Marke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Refining &amp; Market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Refining &amp; Market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Refining &amp; Market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Refining &amp; Market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Refining &amp; Market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Refining &amp; Market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Refining &amp; Market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Refining &amp; Market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Refining &amp; Market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Refining &amp; Market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Refining &amp; Market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ni 2012">
  <a:themeElements>
    <a:clrScheme name="Eni 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FFFF99"/>
      </a:accent2>
      <a:accent3>
        <a:srgbClr val="FFCC00"/>
      </a:accent3>
      <a:accent4>
        <a:srgbClr val="C0C0C0"/>
      </a:accent4>
      <a:accent5>
        <a:srgbClr val="993300"/>
      </a:accent5>
      <a:accent6>
        <a:srgbClr val="808080"/>
      </a:accent6>
      <a:hlink>
        <a:srgbClr val="FFCC00"/>
      </a:hlink>
      <a:folHlink>
        <a:srgbClr val="C0C0C0"/>
      </a:folHlink>
    </a:clrScheme>
    <a:fontScheme name="Eni 20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accent4"/>
          </a:solidFill>
        </a:ln>
      </a:spPr>
      <a:bodyPr rtlCol="0" anchor="ctr"/>
      <a:lstStyle>
        <a:defPPr algn="ctr">
          <a:defRPr sz="1200" dirty="0" err="1" smtClean="0">
            <a:solidFill>
              <a:srgbClr val="77777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8A"/>
        </a:accent6>
        <a:hlink>
          <a:srgbClr val="FFCC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56</Words>
  <Application>Microsoft Office PowerPoint</Application>
  <PresentationFormat>Presentazione su schermo (4:3)</PresentationFormat>
  <Paragraphs>24</Paragraphs>
  <Slides>35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EniExpBold</vt:lpstr>
      <vt:lpstr>Verdana</vt:lpstr>
      <vt:lpstr>Wingdings</vt:lpstr>
      <vt:lpstr>Template Refining &amp; Marketing</vt:lpstr>
      <vt:lpstr>Tema di Office</vt:lpstr>
      <vt:lpstr>3_eni 2012</vt:lpstr>
      <vt:lpstr>think-cell Slide</vt:lpstr>
      <vt:lpstr>I 10 anni che hanno cambiato tutto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Verdana 30 pt</dc:title>
  <dc:creator>v.pitrone</dc:creator>
  <cp:lastModifiedBy>Bardazzi Marco</cp:lastModifiedBy>
  <cp:revision>75</cp:revision>
  <cp:lastPrinted>2016-05-03T08:43:41Z</cp:lastPrinted>
  <dcterms:created xsi:type="dcterms:W3CDTF">2009-03-30T13:03:03Z</dcterms:created>
  <dcterms:modified xsi:type="dcterms:W3CDTF">2016-07-06T13:50:20Z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